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644" r:id="rId5"/>
    <p:sldId id="2147376101" r:id="rId6"/>
    <p:sldId id="684" r:id="rId7"/>
    <p:sldId id="685" r:id="rId8"/>
    <p:sldId id="687" r:id="rId9"/>
    <p:sldId id="688" r:id="rId10"/>
    <p:sldId id="2147376087" r:id="rId11"/>
    <p:sldId id="2147376100" r:id="rId12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Russell" initials="JR" lastIdx="3" clrIdx="0">
    <p:extLst>
      <p:ext uri="{19B8F6BF-5375-455C-9EA6-DF929625EA0E}">
        <p15:presenceInfo xmlns:p15="http://schemas.microsoft.com/office/powerpoint/2012/main" userId="S-1-5-21-1524699798-1713333787-1845911597-6513" providerId="AD"/>
      </p:ext>
    </p:extLst>
  </p:cmAuthor>
  <p:cmAuthor id="2" name="Stephanie Wessman Lemmon" initials="SWL" lastIdx="5" clrIdx="1">
    <p:extLst>
      <p:ext uri="{19B8F6BF-5375-455C-9EA6-DF929625EA0E}">
        <p15:presenceInfo xmlns:p15="http://schemas.microsoft.com/office/powerpoint/2012/main" userId="S-1-5-21-1524699798-1713333787-1845911597-60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035"/>
    <a:srgbClr val="E6E6E6"/>
    <a:srgbClr val="CAEBCC"/>
    <a:srgbClr val="43B02A"/>
    <a:srgbClr val="B4DFAA"/>
    <a:srgbClr val="563D82"/>
    <a:srgbClr val="8ED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0E6CE8-C835-4DDE-AF21-F771C4C1BDD4}" v="24" dt="2026-05-19T20:17:57.411"/>
    <p1510:client id="{9D686B17-37A9-4B77-8F7A-74544269EEAC}" v="456" dt="2026-05-18T21:07:12.396"/>
    <p1510:client id="{F493183F-4933-1BBF-FE92-8949583539C5}" v="10" dt="2026-05-19T21:51:43.1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76" tIns="46239" rIns="92476" bIns="4623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76" tIns="46239" rIns="92476" bIns="46239" rtlCol="0"/>
          <a:lstStyle>
            <a:lvl1pPr algn="r">
              <a:defRPr sz="1200"/>
            </a:lvl1pPr>
          </a:lstStyle>
          <a:p>
            <a:fld id="{3EC07CAD-4573-49C8-8D71-E532D1B403DB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76" tIns="46239" rIns="92476" bIns="4623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76" tIns="46239" rIns="92476" bIns="46239" rtlCol="0" anchor="b"/>
          <a:lstStyle>
            <a:lvl1pPr algn="r">
              <a:defRPr sz="1200"/>
            </a:lvl1pPr>
          </a:lstStyle>
          <a:p>
            <a:fld id="{EEB71843-7017-46EA-884C-147AA3854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93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76" tIns="46239" rIns="92476" bIns="4623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76" tIns="46239" rIns="92476" bIns="46239" rtlCol="0"/>
          <a:lstStyle>
            <a:lvl1pPr algn="r">
              <a:defRPr sz="1200"/>
            </a:lvl1pPr>
          </a:lstStyle>
          <a:p>
            <a:fld id="{C93564C3-7A1D-4304-9A47-ECAE48FEA976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6" tIns="46239" rIns="92476" bIns="4623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76" tIns="46239" rIns="92476" bIns="462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76" tIns="46239" rIns="92476" bIns="4623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76" tIns="46239" rIns="92476" bIns="46239" rtlCol="0" anchor="b"/>
          <a:lstStyle>
            <a:lvl1pPr algn="r">
              <a:defRPr sz="1200"/>
            </a:lvl1pPr>
          </a:lstStyle>
          <a:p>
            <a:fld id="{DD1026A0-7C60-41AC-B349-A887F0B6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05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Hawki</a:t>
            </a:r>
            <a:r>
              <a:rPr lang="en-US" dirty="0"/>
              <a:t> – 2004</a:t>
            </a:r>
          </a:p>
          <a:p>
            <a:r>
              <a:rPr lang="en-US" dirty="0"/>
              <a:t>DWP – 2014</a:t>
            </a:r>
          </a:p>
          <a:p>
            <a:r>
              <a:rPr lang="en-US" dirty="0"/>
              <a:t>DWP Kids – 2021</a:t>
            </a:r>
          </a:p>
          <a:p>
            <a:endParaRPr lang="en-US" dirty="0"/>
          </a:p>
          <a:p>
            <a:r>
              <a:rPr lang="en-US" dirty="0"/>
              <a:t>Our leadership team has extensive experience in the government programs space with Delta Dental of Iowa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26A0-7C60-41AC-B349-A887F0B652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39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1026A0-7C60-41AC-B349-A887F0B652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056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04D65-755A-1491-0A4B-3B21FEA1B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E49A2B-91EE-14BA-DCBD-8CE997E323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959202-4402-D864-5A99-E39AC5E196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7B833-7439-F5A0-7A9C-A57D3EBC86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26A0-7C60-41AC-B349-A887F0B652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0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IA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1" cy="6855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0074446" y="307691"/>
            <a:ext cx="1774825" cy="27305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Month Day, Year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168639" y="2074155"/>
            <a:ext cx="7802075" cy="1866117"/>
          </a:xfrm>
        </p:spPr>
        <p:txBody>
          <a:bodyPr anchor="b">
            <a:noAutofit/>
          </a:bodyPr>
          <a:lstStyle>
            <a:lvl1pPr marL="0" indent="0">
              <a:buNone/>
              <a:defRPr sz="7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68638" y="4264245"/>
            <a:ext cx="7802076" cy="1504377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First Name Last Name of Presenter(s)</a:t>
            </a:r>
          </a:p>
        </p:txBody>
      </p:sp>
      <p:sp>
        <p:nvSpPr>
          <p:cNvPr id="5" name="Isosceles Triangle 4"/>
          <p:cNvSpPr/>
          <p:nvPr userDrawn="1"/>
        </p:nvSpPr>
        <p:spPr>
          <a:xfrm rot="10800000">
            <a:off x="-1" y="-2"/>
            <a:ext cx="5988570" cy="6528217"/>
          </a:xfrm>
          <a:custGeom>
            <a:avLst/>
            <a:gdLst>
              <a:gd name="connsiteX0" fmla="*/ 0 w 5726243"/>
              <a:gd name="connsiteY0" fmla="*/ 4879297 h 4879297"/>
              <a:gd name="connsiteX1" fmla="*/ 2863122 w 5726243"/>
              <a:gd name="connsiteY1" fmla="*/ 0 h 4879297"/>
              <a:gd name="connsiteX2" fmla="*/ 5726243 w 5726243"/>
              <a:gd name="connsiteY2" fmla="*/ 4879297 h 4879297"/>
              <a:gd name="connsiteX3" fmla="*/ 0 w 5726243"/>
              <a:gd name="connsiteY3" fmla="*/ 4879297 h 4879297"/>
              <a:gd name="connsiteX0" fmla="*/ 0 w 5726243"/>
              <a:gd name="connsiteY0" fmla="*/ 5074169 h 5074169"/>
              <a:gd name="connsiteX1" fmla="*/ 5726243 w 5726243"/>
              <a:gd name="connsiteY1" fmla="*/ 0 h 5074169"/>
              <a:gd name="connsiteX2" fmla="*/ 5726243 w 5726243"/>
              <a:gd name="connsiteY2" fmla="*/ 5074169 h 5074169"/>
              <a:gd name="connsiteX3" fmla="*/ 0 w 5726243"/>
              <a:gd name="connsiteY3" fmla="*/ 5074169 h 507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6243" h="5074169">
                <a:moveTo>
                  <a:pt x="0" y="5074169"/>
                </a:moveTo>
                <a:lnTo>
                  <a:pt x="5726243" y="0"/>
                </a:lnTo>
                <a:lnTo>
                  <a:pt x="5726243" y="5074169"/>
                </a:lnTo>
                <a:lnTo>
                  <a:pt x="0" y="5074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 userDrawn="1"/>
        </p:nvSpPr>
        <p:spPr>
          <a:xfrm>
            <a:off x="-11242" y="3650105"/>
            <a:ext cx="5385216" cy="3205487"/>
          </a:xfrm>
          <a:custGeom>
            <a:avLst/>
            <a:gdLst>
              <a:gd name="connsiteX0" fmla="*/ 0 w 4444584"/>
              <a:gd name="connsiteY0" fmla="*/ 3625213 h 3625213"/>
              <a:gd name="connsiteX1" fmla="*/ 2222292 w 4444584"/>
              <a:gd name="connsiteY1" fmla="*/ 0 h 3625213"/>
              <a:gd name="connsiteX2" fmla="*/ 4444584 w 4444584"/>
              <a:gd name="connsiteY2" fmla="*/ 3625213 h 3625213"/>
              <a:gd name="connsiteX3" fmla="*/ 0 w 4444584"/>
              <a:gd name="connsiteY3" fmla="*/ 3625213 h 3625213"/>
              <a:gd name="connsiteX0" fmla="*/ 11242 w 4455826"/>
              <a:gd name="connsiteY0" fmla="*/ 3760124 h 3760124"/>
              <a:gd name="connsiteX1" fmla="*/ 0 w 4455826"/>
              <a:gd name="connsiteY1" fmla="*/ 0 h 3760124"/>
              <a:gd name="connsiteX2" fmla="*/ 4455826 w 4455826"/>
              <a:gd name="connsiteY2" fmla="*/ 3760124 h 3760124"/>
              <a:gd name="connsiteX3" fmla="*/ 11242 w 4455826"/>
              <a:gd name="connsiteY3" fmla="*/ 3760124 h 3760124"/>
              <a:gd name="connsiteX0" fmla="*/ 11242 w 4455826"/>
              <a:gd name="connsiteY0" fmla="*/ 3760124 h 3760124"/>
              <a:gd name="connsiteX1" fmla="*/ 0 w 4455826"/>
              <a:gd name="connsiteY1" fmla="*/ 0 h 3760124"/>
              <a:gd name="connsiteX2" fmla="*/ 4455826 w 4455826"/>
              <a:gd name="connsiteY2" fmla="*/ 3760124 h 3760124"/>
              <a:gd name="connsiteX3" fmla="*/ 11242 w 4455826"/>
              <a:gd name="connsiteY3" fmla="*/ 3760124 h 3760124"/>
              <a:gd name="connsiteX0" fmla="*/ 3747 w 4448331"/>
              <a:gd name="connsiteY0" fmla="*/ 2868209 h 2868209"/>
              <a:gd name="connsiteX1" fmla="*/ 0 w 4448331"/>
              <a:gd name="connsiteY1" fmla="*/ 0 h 2868209"/>
              <a:gd name="connsiteX2" fmla="*/ 4448331 w 4448331"/>
              <a:gd name="connsiteY2" fmla="*/ 2868209 h 2868209"/>
              <a:gd name="connsiteX3" fmla="*/ 3747 w 4448331"/>
              <a:gd name="connsiteY3" fmla="*/ 2868209 h 2868209"/>
              <a:gd name="connsiteX0" fmla="*/ 3747 w 4448331"/>
              <a:gd name="connsiteY0" fmla="*/ 3123042 h 3123042"/>
              <a:gd name="connsiteX1" fmla="*/ 0 w 4448331"/>
              <a:gd name="connsiteY1" fmla="*/ 0 h 3123042"/>
              <a:gd name="connsiteX2" fmla="*/ 4448331 w 4448331"/>
              <a:gd name="connsiteY2" fmla="*/ 3123042 h 3123042"/>
              <a:gd name="connsiteX3" fmla="*/ 3747 w 4448331"/>
              <a:gd name="connsiteY3" fmla="*/ 3123042 h 312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8331" h="3123042">
                <a:moveTo>
                  <a:pt x="3747" y="3123042"/>
                </a:moveTo>
                <a:cubicBezTo>
                  <a:pt x="0" y="1869667"/>
                  <a:pt x="3747" y="1253375"/>
                  <a:pt x="0" y="0"/>
                </a:cubicBezTo>
                <a:lnTo>
                  <a:pt x="4448331" y="3123042"/>
                </a:lnTo>
                <a:lnTo>
                  <a:pt x="3747" y="312304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71" y="444216"/>
            <a:ext cx="3383293" cy="379048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373974" y="5965356"/>
            <a:ext cx="6596740" cy="80175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2400" b="1">
                <a:solidFill>
                  <a:schemeClr val="bg1"/>
                </a:solidFill>
              </a:rPr>
              <a:t>Use</a:t>
            </a:r>
            <a:r>
              <a:rPr lang="en-US" sz="2400" b="1" baseline="0">
                <a:solidFill>
                  <a:schemeClr val="bg1"/>
                </a:solidFill>
              </a:rPr>
              <a:t> for name of presenter(s) ONLY </a:t>
            </a:r>
            <a:r>
              <a:rPr lang="en-US" sz="2400" b="1">
                <a:solidFill>
                  <a:schemeClr val="bg1"/>
                </a:solidFill>
              </a:rPr>
              <a:t>if title is so long that you need to</a:t>
            </a:r>
            <a:r>
              <a:rPr lang="en-US" sz="2400" b="1" baseline="0">
                <a:solidFill>
                  <a:schemeClr val="bg1"/>
                </a:solidFill>
              </a:rPr>
              <a:t> use a subtitle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38CE90-6D6F-4E5F-83A6-9B5734C0097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A2748C-1429-43A3-9ED3-F558CAF622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81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IA Divider White, 3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 userDrawn="1"/>
        </p:nvSpPr>
        <p:spPr>
          <a:xfrm>
            <a:off x="0" y="0"/>
            <a:ext cx="12192000" cy="6858000"/>
          </a:xfrm>
          <a:prstGeom prst="rtTriangle">
            <a:avLst/>
          </a:prstGeom>
          <a:solidFill>
            <a:srgbClr val="2DB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 userDrawn="1"/>
        </p:nvSpPr>
        <p:spPr>
          <a:xfrm flipH="1" flipV="1">
            <a:off x="0" y="0"/>
            <a:ext cx="12192000" cy="68580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>
            <a:spLocks noChangeAspect="1"/>
          </p:cNvSpPr>
          <p:nvPr userDrawn="1"/>
        </p:nvSpPr>
        <p:spPr>
          <a:xfrm>
            <a:off x="681837" y="659548"/>
            <a:ext cx="10828325" cy="5669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9502" y="1375990"/>
            <a:ext cx="10515600" cy="1687231"/>
          </a:xfrm>
          <a:prstGeom prst="rect">
            <a:avLst/>
          </a:prstGeom>
          <a:effectLst>
            <a:outerShdw blurRad="88900" dist="114300" dir="5400000" sx="20000" sy="2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algn="ctr">
              <a:defRPr sz="8800" b="0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Divider page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9502" y="3494188"/>
            <a:ext cx="10515600" cy="2206625"/>
          </a:xfrm>
        </p:spPr>
        <p:txBody>
          <a:bodyPr>
            <a:normAutofit/>
          </a:bodyPr>
          <a:lstStyle>
            <a:lvl1pPr marL="0" indent="0" algn="ctr">
              <a:buNone/>
              <a:defRPr sz="4800" baseline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Subtitle goes here and can be up to two lines long</a:t>
            </a:r>
          </a:p>
        </p:txBody>
      </p:sp>
    </p:spTree>
    <p:extLst>
      <p:ext uri="{BB962C8B-B14F-4D97-AF65-F5344CB8AC3E}">
        <p14:creationId xmlns:p14="http://schemas.microsoft.com/office/powerpoint/2010/main" val="3233775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DIA 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4"/>
          <p:cNvSpPr/>
          <p:nvPr userDrawn="1"/>
        </p:nvSpPr>
        <p:spPr>
          <a:xfrm flipH="1" flipV="1">
            <a:off x="0" y="0"/>
            <a:ext cx="12192001" cy="6857999"/>
          </a:xfrm>
          <a:custGeom>
            <a:avLst/>
            <a:gdLst>
              <a:gd name="connsiteX0" fmla="*/ 0 w 5726243"/>
              <a:gd name="connsiteY0" fmla="*/ 4879297 h 4879297"/>
              <a:gd name="connsiteX1" fmla="*/ 2863122 w 5726243"/>
              <a:gd name="connsiteY1" fmla="*/ 0 h 4879297"/>
              <a:gd name="connsiteX2" fmla="*/ 5726243 w 5726243"/>
              <a:gd name="connsiteY2" fmla="*/ 4879297 h 4879297"/>
              <a:gd name="connsiteX3" fmla="*/ 0 w 5726243"/>
              <a:gd name="connsiteY3" fmla="*/ 4879297 h 4879297"/>
              <a:gd name="connsiteX0" fmla="*/ 0 w 5726243"/>
              <a:gd name="connsiteY0" fmla="*/ 5074169 h 5074169"/>
              <a:gd name="connsiteX1" fmla="*/ 5726243 w 5726243"/>
              <a:gd name="connsiteY1" fmla="*/ 0 h 5074169"/>
              <a:gd name="connsiteX2" fmla="*/ 5726243 w 5726243"/>
              <a:gd name="connsiteY2" fmla="*/ 5074169 h 5074169"/>
              <a:gd name="connsiteX3" fmla="*/ 0 w 5726243"/>
              <a:gd name="connsiteY3" fmla="*/ 5074169 h 507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6243" h="5074169">
                <a:moveTo>
                  <a:pt x="0" y="5074169"/>
                </a:moveTo>
                <a:lnTo>
                  <a:pt x="5726243" y="0"/>
                </a:lnTo>
                <a:lnTo>
                  <a:pt x="5726243" y="5074169"/>
                </a:lnTo>
                <a:lnTo>
                  <a:pt x="0" y="507416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Isosceles Triangle 4"/>
          <p:cNvSpPr/>
          <p:nvPr userDrawn="1"/>
        </p:nvSpPr>
        <p:spPr>
          <a:xfrm>
            <a:off x="0" y="0"/>
            <a:ext cx="12192001" cy="6857999"/>
          </a:xfrm>
          <a:custGeom>
            <a:avLst/>
            <a:gdLst>
              <a:gd name="connsiteX0" fmla="*/ 0 w 5726243"/>
              <a:gd name="connsiteY0" fmla="*/ 4879297 h 4879297"/>
              <a:gd name="connsiteX1" fmla="*/ 2863122 w 5726243"/>
              <a:gd name="connsiteY1" fmla="*/ 0 h 4879297"/>
              <a:gd name="connsiteX2" fmla="*/ 5726243 w 5726243"/>
              <a:gd name="connsiteY2" fmla="*/ 4879297 h 4879297"/>
              <a:gd name="connsiteX3" fmla="*/ 0 w 5726243"/>
              <a:gd name="connsiteY3" fmla="*/ 4879297 h 4879297"/>
              <a:gd name="connsiteX0" fmla="*/ 0 w 5726243"/>
              <a:gd name="connsiteY0" fmla="*/ 5074169 h 5074169"/>
              <a:gd name="connsiteX1" fmla="*/ 5726243 w 5726243"/>
              <a:gd name="connsiteY1" fmla="*/ 0 h 5074169"/>
              <a:gd name="connsiteX2" fmla="*/ 5726243 w 5726243"/>
              <a:gd name="connsiteY2" fmla="*/ 5074169 h 5074169"/>
              <a:gd name="connsiteX3" fmla="*/ 0 w 5726243"/>
              <a:gd name="connsiteY3" fmla="*/ 5074169 h 507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6243" h="5074169">
                <a:moveTo>
                  <a:pt x="0" y="5074169"/>
                </a:moveTo>
                <a:lnTo>
                  <a:pt x="5726243" y="0"/>
                </a:lnTo>
                <a:lnTo>
                  <a:pt x="5726243" y="5074169"/>
                </a:lnTo>
                <a:lnTo>
                  <a:pt x="0" y="5074169"/>
                </a:lnTo>
                <a:close/>
              </a:path>
            </a:pathLst>
          </a:custGeom>
          <a:solidFill>
            <a:srgbClr val="2DB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367" y="6446951"/>
            <a:ext cx="1852084" cy="20749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622091" y="599607"/>
            <a:ext cx="10882859" cy="56437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13861" y="1584252"/>
            <a:ext cx="8327420" cy="2845438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60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Font typeface="Arial" panose="020B0604020202020204" pitchFamily="34" charset="0"/>
              <a:buChar char="•"/>
              <a:defRPr sz="2800"/>
            </a:lvl2pPr>
            <a:lvl3pPr marL="1371600" indent="-457200">
              <a:buFont typeface="Wingdings" panose="05000000000000000000" pitchFamily="2" charset="2"/>
              <a:buChar char="Ø"/>
              <a:defRPr sz="2400"/>
            </a:lvl3pPr>
          </a:lstStyle>
          <a:p>
            <a:pPr lvl="0"/>
            <a:r>
              <a:rPr lang="en-US"/>
              <a:t>Quote goes here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 rot="10800000">
            <a:off x="10185436" y="5044284"/>
            <a:ext cx="1204796" cy="10867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0" b="0" kern="12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085081" y="4557439"/>
            <a:ext cx="5156200" cy="637437"/>
          </a:xfrm>
        </p:spPr>
        <p:txBody>
          <a:bodyPr anchor="ctr"/>
          <a:lstStyle>
            <a:lvl2pPr marL="233363" indent="-228600" algn="r">
              <a:defRPr i="1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1"/>
            <a:r>
              <a:rPr lang="en-US"/>
              <a:t>Attribution goes here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65578" y="599607"/>
            <a:ext cx="1204796" cy="10867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0" b="0" kern="12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243488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DIA Title and Content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4844954" y="320594"/>
            <a:ext cx="7347045" cy="32345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" y="320594"/>
            <a:ext cx="4844954" cy="3234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351" y="627669"/>
            <a:ext cx="4106313" cy="2620370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95184" y="627668"/>
            <a:ext cx="6274885" cy="2620371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First main point here</a:t>
            </a:r>
          </a:p>
          <a:p>
            <a:pPr lvl="1"/>
            <a:r>
              <a:rPr lang="en-US"/>
              <a:t>Additional information</a:t>
            </a:r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4559975" y="1596663"/>
            <a:ext cx="832515" cy="46402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1890080" y="3966689"/>
            <a:ext cx="2440620" cy="7689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#</a:t>
            </a: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7646286" y="3966689"/>
            <a:ext cx="2856614" cy="7689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#</a:t>
            </a:r>
          </a:p>
        </p:txBody>
      </p:sp>
      <p:sp>
        <p:nvSpPr>
          <p:cNvPr id="18" name="Title 1"/>
          <p:cNvSpPr txBox="1">
            <a:spLocks/>
          </p:cNvSpPr>
          <p:nvPr userDrawn="1"/>
        </p:nvSpPr>
        <p:spPr>
          <a:xfrm>
            <a:off x="7109350" y="4855730"/>
            <a:ext cx="2818251" cy="461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</a:t>
            </a:r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1310133" y="4868784"/>
            <a:ext cx="2876459" cy="461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2B2E3F-9A22-4758-BD32-E3B6ED7882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0B8BE4-DC49-47E9-9B89-48000919BC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49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DIA Bullets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4352" y="1298448"/>
            <a:ext cx="4783558" cy="3983811"/>
          </a:xfrm>
        </p:spPr>
        <p:txBody>
          <a:bodyPr>
            <a:no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Bullet 1</a:t>
            </a:r>
          </a:p>
          <a:p>
            <a:r>
              <a:rPr lang="en-US"/>
              <a:t>Bullet 2</a:t>
            </a:r>
          </a:p>
          <a:p>
            <a:r>
              <a:rPr lang="en-US"/>
              <a:t>Bullet 3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279545" y="199075"/>
            <a:ext cx="3657600" cy="9144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4245247" y="199075"/>
            <a:ext cx="3657600" cy="91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8210949" y="207225"/>
            <a:ext cx="3657600" cy="91440"/>
          </a:xfrm>
          <a:prstGeom prst="rect">
            <a:avLst/>
          </a:prstGeom>
          <a:solidFill>
            <a:srgbClr val="B4D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0582" y="1298448"/>
            <a:ext cx="5578458" cy="3983687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Images should align to the top of the text</a:t>
            </a:r>
          </a:p>
          <a:p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Images should never bleed off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0FED9F-6064-4C38-886E-5144FC7CDE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D577D0-ADF3-46E2-848A-08A6B77A89E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8D02D25-F300-416E-BFF4-A69BC22863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0636" y="475488"/>
            <a:ext cx="10919389" cy="642112"/>
          </a:xfrm>
          <a:prstGeom prst="rect">
            <a:avLst/>
          </a:prstGeom>
        </p:spPr>
        <p:txBody>
          <a:bodyPr/>
          <a:lstStyle>
            <a:lvl1pPr>
              <a:defRPr sz="4800" b="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Header should always be one line</a:t>
            </a:r>
          </a:p>
        </p:txBody>
      </p:sp>
    </p:spTree>
    <p:extLst>
      <p:ext uri="{BB962C8B-B14F-4D97-AF65-F5344CB8AC3E}">
        <p14:creationId xmlns:p14="http://schemas.microsoft.com/office/powerpoint/2010/main" val="1041442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DIA Bullets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94090" y="1298448"/>
            <a:ext cx="4783558" cy="3983811"/>
          </a:xfrm>
        </p:spPr>
        <p:txBody>
          <a:bodyPr>
            <a:no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Bullet 1</a:t>
            </a:r>
          </a:p>
          <a:p>
            <a:r>
              <a:rPr lang="en-US"/>
              <a:t>Bullet 2</a:t>
            </a:r>
          </a:p>
          <a:p>
            <a:r>
              <a:rPr lang="en-US"/>
              <a:t>Bullet 3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279545" y="199075"/>
            <a:ext cx="3657600" cy="9144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4245247" y="199075"/>
            <a:ext cx="3657600" cy="91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8210949" y="207225"/>
            <a:ext cx="3657600" cy="91440"/>
          </a:xfrm>
          <a:prstGeom prst="rect">
            <a:avLst/>
          </a:prstGeom>
          <a:solidFill>
            <a:srgbClr val="B4D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4352" y="1298448"/>
            <a:ext cx="5578458" cy="3983687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Images should align to the top of the text</a:t>
            </a:r>
          </a:p>
          <a:p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Images should never bleed off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0FED9F-6064-4C38-886E-5144FC7CDE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D577D0-ADF3-46E2-848A-08A6B77A89E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3E86AD-9A5C-4F7B-8F31-A3F9204DA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0636" y="475788"/>
            <a:ext cx="10919389" cy="635192"/>
          </a:xfrm>
          <a:prstGeom prst="rect">
            <a:avLst/>
          </a:prstGeom>
        </p:spPr>
        <p:txBody>
          <a:bodyPr/>
          <a:lstStyle>
            <a:lvl1pPr>
              <a:defRPr sz="4800" b="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Header should always be one line</a:t>
            </a:r>
          </a:p>
        </p:txBody>
      </p:sp>
    </p:spTree>
    <p:extLst>
      <p:ext uri="{BB962C8B-B14F-4D97-AF65-F5344CB8AC3E}">
        <p14:creationId xmlns:p14="http://schemas.microsoft.com/office/powerpoint/2010/main" val="412794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DIA Bullets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279545" y="199075"/>
            <a:ext cx="3657600" cy="9144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4245247" y="199075"/>
            <a:ext cx="3657600" cy="91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8210949" y="207225"/>
            <a:ext cx="3657600" cy="91440"/>
          </a:xfrm>
          <a:prstGeom prst="rect">
            <a:avLst/>
          </a:prstGeom>
          <a:solidFill>
            <a:srgbClr val="B4D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0636" y="1298448"/>
            <a:ext cx="10919388" cy="431074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Images should align to the top of the text</a:t>
            </a:r>
          </a:p>
          <a:p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Images should never bleed off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0FED9F-6064-4C38-886E-5144FC7CDE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D577D0-ADF3-46E2-848A-08A6B77A89E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3E86AD-9A5C-4F7B-8F31-A3F9204DA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0636" y="475788"/>
            <a:ext cx="10919389" cy="683189"/>
          </a:xfrm>
          <a:prstGeom prst="rect">
            <a:avLst/>
          </a:prstGeom>
        </p:spPr>
        <p:txBody>
          <a:bodyPr/>
          <a:lstStyle>
            <a:lvl1pPr>
              <a:defRPr sz="4800" b="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Header should always be one line</a:t>
            </a:r>
          </a:p>
        </p:txBody>
      </p:sp>
    </p:spTree>
    <p:extLst>
      <p:ext uri="{BB962C8B-B14F-4D97-AF65-F5344CB8AC3E}">
        <p14:creationId xmlns:p14="http://schemas.microsoft.com/office/powerpoint/2010/main" val="1435889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DIA Mission, No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C65E812-7FDD-443D-BEAA-72A3B216F95E}"/>
              </a:ext>
            </a:extLst>
          </p:cNvPr>
          <p:cNvSpPr/>
          <p:nvPr userDrawn="1"/>
        </p:nvSpPr>
        <p:spPr>
          <a:xfrm>
            <a:off x="5533292" y="-656492"/>
            <a:ext cx="6126480" cy="61264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Calibri" panose="020F0502020204030204" pitchFamily="34" charset="0"/>
                <a:cs typeface="Calibri" panose="020F0502020204030204" pitchFamily="34" charset="0"/>
              </a:rPr>
              <a:t>MISSION</a:t>
            </a:r>
          </a:p>
          <a:p>
            <a:pPr algn="ctr"/>
            <a:endParaRPr lang="en-US"/>
          </a:p>
          <a:p>
            <a:pPr algn="ctr"/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We are dedicated to improving the health and smiles of the people we serve</a:t>
            </a:r>
          </a:p>
        </p:txBody>
      </p:sp>
    </p:spTree>
    <p:extLst>
      <p:ext uri="{BB962C8B-B14F-4D97-AF65-F5344CB8AC3E}">
        <p14:creationId xmlns:p14="http://schemas.microsoft.com/office/powerpoint/2010/main" val="193114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DIAF Mission, no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CA6AACA-D6D8-4E88-93AC-F8BC6E5561AE}"/>
              </a:ext>
            </a:extLst>
          </p:cNvPr>
          <p:cNvSpPr/>
          <p:nvPr userDrawn="1"/>
        </p:nvSpPr>
        <p:spPr>
          <a:xfrm>
            <a:off x="-422031" y="-422030"/>
            <a:ext cx="5760720" cy="5760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Calibri" panose="020F0502020204030204" pitchFamily="34" charset="0"/>
                <a:cs typeface="Calibri" panose="020F0502020204030204" pitchFamily="34" charset="0"/>
              </a:rPr>
              <a:t>FOUNDATION MISSION</a:t>
            </a:r>
          </a:p>
          <a:p>
            <a:pPr algn="ctr"/>
            <a:endParaRPr lang="en-US"/>
          </a:p>
          <a:p>
            <a:pPr algn="ctr"/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Strengthen and transform the health and smiles of Iowans</a:t>
            </a:r>
          </a:p>
        </p:txBody>
      </p:sp>
    </p:spTree>
    <p:extLst>
      <p:ext uri="{BB962C8B-B14F-4D97-AF65-F5344CB8AC3E}">
        <p14:creationId xmlns:p14="http://schemas.microsoft.com/office/powerpoint/2010/main" val="48247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DIA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79545" y="199075"/>
            <a:ext cx="3657600" cy="91440"/>
          </a:xfrm>
          <a:prstGeom prst="rect">
            <a:avLst/>
          </a:prstGeom>
          <a:solidFill>
            <a:schemeClr val="accent1"/>
          </a:solidFill>
          <a:ln>
            <a:solidFill>
              <a:srgbClr val="2DB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45247" y="199075"/>
            <a:ext cx="3657600" cy="91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210949" y="207225"/>
            <a:ext cx="3657600" cy="914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14352" y="457200"/>
            <a:ext cx="10919389" cy="675652"/>
          </a:xfrm>
          <a:prstGeom prst="rect">
            <a:avLst/>
          </a:prstGeom>
        </p:spPr>
        <p:txBody>
          <a:bodyPr/>
          <a:lstStyle>
            <a:lvl1pPr>
              <a:defRPr sz="4800" b="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Header should always be one line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12648" y="1299537"/>
            <a:ext cx="10919389" cy="4572000"/>
          </a:xfrm>
        </p:spPr>
        <p:txBody>
          <a:bodyPr>
            <a:noAutofit/>
          </a:bodyPr>
          <a:lstStyle>
            <a:lvl1pPr marL="346075" indent="-288925"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98513" indent="-227013">
              <a:buFont typeface="Calibri" panose="020F0502020204030204" pitchFamily="34" charset="0"/>
              <a:buChar char="̶"/>
              <a:defRPr lang="en-US" sz="2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4588" indent="-230188"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5pPr marL="1536700" indent="-228600">
              <a:buFont typeface="Calibri" panose="020F0502020204030204" pitchFamily="34" charset="0"/>
              <a:buChar char="̶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1882775" indent="-228600">
              <a:buClr>
                <a:srgbClr val="43B02A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C17205-18E1-4319-8A34-D8A32EAF54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56AC5F-9E85-4C64-88F5-FC80E818B3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DIA 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79545" y="199075"/>
            <a:ext cx="3657600" cy="91440"/>
          </a:xfrm>
          <a:prstGeom prst="rect">
            <a:avLst/>
          </a:prstGeom>
          <a:solidFill>
            <a:schemeClr val="accent1"/>
          </a:solidFill>
          <a:ln>
            <a:solidFill>
              <a:srgbClr val="2DB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245247" y="199075"/>
            <a:ext cx="3657600" cy="91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210949" y="207225"/>
            <a:ext cx="3657600" cy="914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ABFAB3-FF83-4322-B996-89DC2A5890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EBE366-4458-4309-BE4C-C18D983B3D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F4DFF64-0525-435D-BF06-24D41FEEC0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72" y="465350"/>
            <a:ext cx="10919389" cy="828604"/>
          </a:xfrm>
          <a:prstGeom prst="rect">
            <a:avLst/>
          </a:prstGeom>
        </p:spPr>
        <p:txBody>
          <a:bodyPr/>
          <a:lstStyle>
            <a:lvl1pPr>
              <a:defRPr sz="4800" b="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Header should always be one line</a:t>
            </a:r>
          </a:p>
        </p:txBody>
      </p:sp>
    </p:spTree>
    <p:extLst>
      <p:ext uri="{BB962C8B-B14F-4D97-AF65-F5344CB8AC3E}">
        <p14:creationId xmlns:p14="http://schemas.microsoft.com/office/powerpoint/2010/main" val="331319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IA Title Only,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7ADB1B-B7AB-4BC7-BC55-F6AFABA9F7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30900-851C-4B11-B243-5D88F69504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8C955E-EA25-4C56-BB39-33C4BFA188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0635" y="475788"/>
            <a:ext cx="10919389" cy="828604"/>
          </a:xfrm>
          <a:prstGeom prst="rect">
            <a:avLst/>
          </a:prstGeom>
        </p:spPr>
        <p:txBody>
          <a:bodyPr/>
          <a:lstStyle>
            <a:lvl1pPr>
              <a:defRPr sz="4800" b="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Header should always be one line</a:t>
            </a:r>
          </a:p>
        </p:txBody>
      </p:sp>
    </p:spTree>
    <p:extLst>
      <p:ext uri="{BB962C8B-B14F-4D97-AF65-F5344CB8AC3E}">
        <p14:creationId xmlns:p14="http://schemas.microsoft.com/office/powerpoint/2010/main" val="418565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I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D3DA67-FA8D-4617-BD20-B6693106E8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1C16AC-43D3-4075-BE68-B66209667C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6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DIA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4352" y="1298448"/>
            <a:ext cx="5169932" cy="4469399"/>
          </a:xfrm>
        </p:spPr>
        <p:txBody>
          <a:bodyPr>
            <a:noAutofit/>
          </a:bodyPr>
          <a:lstStyle>
            <a:lvl1pPr marL="342900" indent="-342900">
              <a:buFont typeface="Wingdings" panose="05000000000000000000" pitchFamily="2" charset="2"/>
              <a:buChar char="§"/>
              <a:defRPr sz="28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744538" indent="-228600"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/>
              <a:t>First main point here</a:t>
            </a:r>
          </a:p>
          <a:p>
            <a:pPr lvl="2"/>
            <a:r>
              <a:rPr lang="en-US"/>
              <a:t>Additional information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307298" y="6333344"/>
            <a:ext cx="48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9A028FA-0B3C-4DE5-8B2B-97B26F80C0D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79545" y="199075"/>
            <a:ext cx="365760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4245247" y="199075"/>
            <a:ext cx="3657600" cy="91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210949" y="207225"/>
            <a:ext cx="3657600" cy="914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363809" y="1298448"/>
            <a:ext cx="5169932" cy="4469399"/>
          </a:xfrm>
        </p:spPr>
        <p:txBody>
          <a:bodyPr>
            <a:noAutofit/>
          </a:bodyPr>
          <a:lstStyle>
            <a:lvl1pPr marL="342900" indent="-342900">
              <a:buFont typeface="Wingdings" panose="05000000000000000000" pitchFamily="2" charset="2"/>
              <a:buChar char="§"/>
              <a:defRPr sz="28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858838" indent="-342900">
              <a:buFont typeface="Wingdings" panose="05000000000000000000" pitchFamily="2" charset="2"/>
              <a:buChar char="Ø"/>
              <a:defRPr lang="en-US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</a:lstStyle>
          <a:p>
            <a:pPr lvl="0"/>
            <a:r>
              <a:rPr lang="en-US"/>
              <a:t>First main point here</a:t>
            </a:r>
          </a:p>
          <a:p>
            <a:pPr marL="744538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Additional information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CC8936-1AF8-4252-BC06-F73E7CC64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3FCD97-5E56-412A-B91E-037AE925C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ED2CAC8-64B5-4EF7-B7A6-6C23A16863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0638" y="475788"/>
            <a:ext cx="10919389" cy="614365"/>
          </a:xfrm>
          <a:prstGeom prst="rect">
            <a:avLst/>
          </a:prstGeom>
        </p:spPr>
        <p:txBody>
          <a:bodyPr/>
          <a:lstStyle>
            <a:lvl1pPr>
              <a:defRPr sz="4800" b="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Header should always be one line</a:t>
            </a:r>
          </a:p>
        </p:txBody>
      </p:sp>
    </p:spTree>
    <p:extLst>
      <p:ext uri="{BB962C8B-B14F-4D97-AF65-F5344CB8AC3E}">
        <p14:creationId xmlns:p14="http://schemas.microsoft.com/office/powerpoint/2010/main" val="3535172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IA Divider Green, 3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 userDrawn="1"/>
        </p:nvSpPr>
        <p:spPr>
          <a:xfrm>
            <a:off x="0" y="0"/>
            <a:ext cx="12192000" cy="68580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75844" y="274320"/>
            <a:ext cx="11640312" cy="6309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schemeClr val="tx2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450026" y="457200"/>
            <a:ext cx="11274552" cy="5943600"/>
          </a:xfrm>
          <a:prstGeom prst="rect">
            <a:avLst/>
          </a:prstGeom>
          <a:solidFill>
            <a:srgbClr val="2DB035"/>
          </a:solidFill>
          <a:ln>
            <a:solidFill>
              <a:srgbClr val="2DB035"/>
            </a:solidFill>
          </a:ln>
          <a:effectLst>
            <a:innerShdw blurRad="114300">
              <a:schemeClr val="tx2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29502" y="4243517"/>
            <a:ext cx="10515600" cy="1700084"/>
          </a:xfrm>
        </p:spPr>
        <p:txBody>
          <a:bodyPr>
            <a:normAutofit/>
          </a:bodyPr>
          <a:lstStyle>
            <a:lvl1pPr marL="0" indent="0" algn="ctr">
              <a:buNone/>
              <a:defRPr sz="5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Subtitle goes here and can be up to two lines long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20171" y="2320834"/>
            <a:ext cx="10515600" cy="1687231"/>
          </a:xfrm>
          <a:prstGeom prst="rect">
            <a:avLst/>
          </a:prstGeom>
          <a:effectLst>
            <a:outerShdw blurRad="88900" dist="114300" dir="5400000" sx="20000" sy="2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algn="ctr">
              <a:defRPr sz="8800" b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Divider page</a:t>
            </a:r>
          </a:p>
        </p:txBody>
      </p:sp>
    </p:spTree>
    <p:extLst>
      <p:ext uri="{BB962C8B-B14F-4D97-AF65-F5344CB8AC3E}">
        <p14:creationId xmlns:p14="http://schemas.microsoft.com/office/powerpoint/2010/main" val="2579582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IA Divider, Solid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036" y="1317215"/>
            <a:ext cx="10515600" cy="3743883"/>
          </a:xfrm>
          <a:prstGeom prst="rect">
            <a:avLst/>
          </a:prstGeom>
        </p:spPr>
        <p:txBody>
          <a:bodyPr/>
          <a:lstStyle>
            <a:lvl1pPr>
              <a:defRPr sz="7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DIVIDER PAGE – insert strong statement or new topic</a:t>
            </a:r>
          </a:p>
        </p:txBody>
      </p:sp>
    </p:spTree>
    <p:extLst>
      <p:ext uri="{BB962C8B-B14F-4D97-AF65-F5344CB8AC3E}">
        <p14:creationId xmlns:p14="http://schemas.microsoft.com/office/powerpoint/2010/main" val="890832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DIA Quote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4684" y="1317216"/>
            <a:ext cx="8768897" cy="2668858"/>
          </a:xfrm>
          <a:prstGeom prst="rect">
            <a:avLst/>
          </a:prstGeom>
        </p:spPr>
        <p:txBody>
          <a:bodyPr/>
          <a:lstStyle>
            <a:lvl1pPr algn="ctr">
              <a:defRPr sz="7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DIVIDER PAGE –strong statement or new topic</a:t>
            </a:r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339888" y="230429"/>
            <a:ext cx="1204796" cy="10867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0" b="0" kern="1200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 rot="10800000">
            <a:off x="10600184" y="5531607"/>
            <a:ext cx="1204796" cy="10867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0" b="0" kern="12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278114" y="4549027"/>
            <a:ext cx="4540434" cy="470038"/>
          </a:xfrm>
        </p:spPr>
        <p:txBody>
          <a:bodyPr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4000" b="0" i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– Attribution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278114" y="5124818"/>
            <a:ext cx="4540434" cy="914400"/>
          </a:xfrm>
        </p:spPr>
        <p:txBody>
          <a:bodyPr>
            <a:noAutofit/>
          </a:bodyPr>
          <a:lstStyle>
            <a:lvl1pPr algn="r">
              <a:lnSpc>
                <a:spcPct val="70000"/>
              </a:lnSpc>
              <a:defRPr lang="en-US" sz="3200" b="0" i="1" kern="1200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20425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31416"/>
            <a:ext cx="10515600" cy="50455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652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70" y="63586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05" y="6356350"/>
            <a:ext cx="2448516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4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54" r:id="rId2"/>
    <p:sldLayoutId id="2147483695" r:id="rId3"/>
    <p:sldLayoutId id="2147483927" r:id="rId4"/>
    <p:sldLayoutId id="2147483696" r:id="rId5"/>
    <p:sldLayoutId id="2147483700" r:id="rId6"/>
    <p:sldLayoutId id="2147483756" r:id="rId7"/>
    <p:sldLayoutId id="2147483697" r:id="rId8"/>
    <p:sldLayoutId id="2147483759" r:id="rId9"/>
    <p:sldLayoutId id="2147483966" r:id="rId10"/>
    <p:sldLayoutId id="2147483967" r:id="rId11"/>
    <p:sldLayoutId id="2147483685" r:id="rId12"/>
    <p:sldLayoutId id="2147483664" r:id="rId13"/>
    <p:sldLayoutId id="2147483974" r:id="rId14"/>
    <p:sldLayoutId id="2147483975" r:id="rId15"/>
    <p:sldLayoutId id="2147483970" r:id="rId16"/>
    <p:sldLayoutId id="2147483973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3B02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23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libri" panose="020F0502020204030204" pitchFamily="34" charset="0"/>
        <a:buChar char="̶"/>
        <a:defRPr sz="28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2065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libri" panose="020F0502020204030204" pitchFamily="34" charset="0"/>
        <a:buChar char="̶"/>
        <a:defRPr sz="24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5367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5000"/>
        <a:buFont typeface="Courier New" panose="02070309020205020404" pitchFamily="49" charset="0"/>
        <a:buChar char="o"/>
        <a:defRPr sz="24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provrelations@deltadentalia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sv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6000" dirty="0">
                <a:ea typeface="Calibri"/>
              </a:rPr>
              <a:t>Meet Delta Dental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C10924-A103-AFEF-4919-5E9C64B8DA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Iowa Dental Association Webinar – May 2026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16DF8-5C21-B50B-D415-43E5E67D3D7A}"/>
              </a:ext>
            </a:extLst>
          </p:cNvPr>
          <p:cNvSpPr txBox="1"/>
          <p:nvPr/>
        </p:nvSpPr>
        <p:spPr>
          <a:xfrm>
            <a:off x="4168639" y="4028105"/>
            <a:ext cx="6101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Iowans Supporting Iowans</a:t>
            </a:r>
          </a:p>
        </p:txBody>
      </p:sp>
    </p:spTree>
    <p:extLst>
      <p:ext uri="{BB962C8B-B14F-4D97-AF65-F5344CB8AC3E}">
        <p14:creationId xmlns:p14="http://schemas.microsoft.com/office/powerpoint/2010/main" val="330535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69EE88D5-0A89-29F6-1C4D-C16D774B529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43984" y="1270389"/>
            <a:ext cx="10919389" cy="31181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Over 55 years of experience in Iowa</a:t>
            </a:r>
          </a:p>
          <a:p>
            <a:r>
              <a:rPr lang="en-US" sz="2400" dirty="0"/>
              <a:t>Over 20 years of experience in Government Programs</a:t>
            </a:r>
          </a:p>
          <a:p>
            <a:r>
              <a:rPr lang="en-US" sz="2400" dirty="0"/>
              <a:t>Iowans serving Iowans</a:t>
            </a:r>
          </a:p>
          <a:p>
            <a:r>
              <a:rPr lang="en-US" sz="2400" dirty="0"/>
              <a:t>Established stakeholder relationships </a:t>
            </a:r>
          </a:p>
          <a:p>
            <a:r>
              <a:rPr lang="en-US" sz="2400" dirty="0"/>
              <a:t>Strong understanding of program requirements</a:t>
            </a:r>
          </a:p>
          <a:p>
            <a:r>
              <a:rPr lang="en-US" sz="2400" dirty="0">
                <a:latin typeface="Calibri"/>
                <a:ea typeface="Calibri"/>
                <a:cs typeface="Calibri"/>
              </a:rPr>
              <a:t>Demonstrated ability to </a:t>
            </a:r>
            <a:r>
              <a:rPr lang="en-US" sz="2400">
                <a:latin typeface="Calibri"/>
                <a:ea typeface="Calibri"/>
                <a:cs typeface="Calibri"/>
              </a:rPr>
              <a:t>manage</a:t>
            </a:r>
            <a:r>
              <a:rPr lang="en-US" sz="2400" dirty="0">
                <a:latin typeface="Calibri"/>
                <a:ea typeface="Calibri"/>
                <a:cs typeface="Calibri"/>
              </a:rPr>
              <a:t> a diverse Iowa Medicaid population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CDBEEC-2478-FE71-997A-DC753ADA1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05" y="376531"/>
            <a:ext cx="10919389" cy="614365"/>
          </a:xfrm>
        </p:spPr>
        <p:txBody>
          <a:bodyPr/>
          <a:lstStyle/>
          <a:p>
            <a:r>
              <a:rPr lang="en-US" dirty="0"/>
              <a:t>Focusing on Healthy Iowans for 55 Years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CA3E6EE-52FF-1E29-3D26-4B991B25D74E}"/>
              </a:ext>
            </a:extLst>
          </p:cNvPr>
          <p:cNvGrpSpPr/>
          <p:nvPr/>
        </p:nvGrpSpPr>
        <p:grpSpPr>
          <a:xfrm>
            <a:off x="2878570" y="4175338"/>
            <a:ext cx="2707419" cy="2708308"/>
            <a:chOff x="234200" y="2283420"/>
            <a:chExt cx="2971800" cy="289871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2F1BF26-1727-51A9-EC20-C96BB488472C}"/>
                </a:ext>
              </a:extLst>
            </p:cNvPr>
            <p:cNvSpPr txBox="1"/>
            <p:nvPr/>
          </p:nvSpPr>
          <p:spPr>
            <a:xfrm>
              <a:off x="234200" y="4292714"/>
              <a:ext cx="2971800" cy="8894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600" b="1" dirty="0"/>
                <a:t>Gretchen Hageman</a:t>
              </a:r>
            </a:p>
            <a:p>
              <a:pPr algn="ctr"/>
              <a:r>
                <a:rPr lang="en-US" sz="1600" b="1" dirty="0"/>
                <a:t>VP of Government Programs</a:t>
              </a:r>
            </a:p>
            <a:p>
              <a:pPr algn="ctr"/>
              <a:endParaRPr lang="en-US" sz="1600" b="1" dirty="0"/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FF20EFF0-9AF6-9517-02D1-91D2B7DBD4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" t="920" r="-97" b="18768"/>
            <a:stretch/>
          </p:blipFill>
          <p:spPr>
            <a:xfrm>
              <a:off x="809246" y="2283420"/>
              <a:ext cx="1821708" cy="1828800"/>
            </a:xfrm>
            <a:prstGeom prst="ellipse">
              <a:avLst/>
            </a:prstGeom>
            <a:ln w="38100">
              <a:solidFill>
                <a:srgbClr val="2DB035"/>
              </a:solidFill>
            </a:ln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0FC4DE6-A503-15D5-AC27-E54877FBE762}"/>
              </a:ext>
            </a:extLst>
          </p:cNvPr>
          <p:cNvGrpSpPr/>
          <p:nvPr/>
        </p:nvGrpSpPr>
        <p:grpSpPr>
          <a:xfrm>
            <a:off x="5742161" y="4175338"/>
            <a:ext cx="3135939" cy="2695483"/>
            <a:chOff x="2981712" y="2283420"/>
            <a:chExt cx="3603905" cy="2999621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6E0B144D-1594-196E-A60F-87AB643898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0" b="18768"/>
            <a:stretch/>
          </p:blipFill>
          <p:spPr>
            <a:xfrm>
              <a:off x="3745625" y="2283420"/>
              <a:ext cx="1821708" cy="1828800"/>
            </a:xfrm>
            <a:prstGeom prst="ellipse">
              <a:avLst/>
            </a:prstGeom>
            <a:ln w="38100">
              <a:solidFill>
                <a:srgbClr val="2DB035"/>
              </a:solidFill>
            </a:ln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ED70B2D-9374-5EC4-2962-84F40C2A5537}"/>
                </a:ext>
              </a:extLst>
            </p:cNvPr>
            <p:cNvSpPr txBox="1"/>
            <p:nvPr/>
          </p:nvSpPr>
          <p:spPr>
            <a:xfrm>
              <a:off x="2981712" y="4358281"/>
              <a:ext cx="3603905" cy="92476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600" b="1" dirty="0"/>
                <a:t>Nicole Miller</a:t>
              </a:r>
            </a:p>
            <a:p>
              <a:pPr algn="ctr"/>
              <a:r>
                <a:rPr lang="en-US" sz="1600" b="1" dirty="0"/>
                <a:t>Director of Government Programs</a:t>
              </a:r>
            </a:p>
            <a:p>
              <a:pPr algn="ctr"/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03582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5EB997-0CDB-EC5C-7937-05A8CE492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Meet the Provider Relations Team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931901-4506-9F21-DEEA-BC54E1083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1728" y="2219445"/>
            <a:ext cx="9336555" cy="269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7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BAFF5-5E10-3ED0-8100-D49B7FA6C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Provider Relations Contacts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029E5-9220-AFAE-D9D5-F17BC51894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2">
            <a:extLst>
              <a:ext uri="{FF2B5EF4-FFF2-40B4-BE49-F238E27FC236}">
                <a16:creationId xmlns:a16="http://schemas.microsoft.com/office/drawing/2014/main" id="{FF352611-B104-BC8B-EC29-F9F1E63EF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329" y="1668026"/>
            <a:ext cx="11055718" cy="383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8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76DCB-8485-FB24-B51C-A2D6C7127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Here to Support Your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DDD44-E2DC-54F9-6211-73264EFE5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dirty="0"/>
              <a:t>🤝 On-site office visits </a:t>
            </a:r>
          </a:p>
          <a:p>
            <a:pPr marL="57150" indent="0">
              <a:buNone/>
            </a:pPr>
            <a:r>
              <a:rPr lang="en-US" dirty="0"/>
              <a:t>📍 Local representatives who understand Iowa</a:t>
            </a:r>
          </a:p>
          <a:p>
            <a:pPr marL="57150" indent="0">
              <a:buNone/>
            </a:pPr>
            <a:r>
              <a:rPr lang="en-US" dirty="0"/>
              <a:t>💬 One-on-one support to answer questions and solve challenges</a:t>
            </a:r>
          </a:p>
          <a:p>
            <a:pPr marL="57150" indent="0">
              <a:buNone/>
            </a:pPr>
            <a:r>
              <a:rPr lang="en-US" dirty="0"/>
              <a:t>🧩 Office trainings: claims, provider portal, and administrative processes</a:t>
            </a:r>
          </a:p>
          <a:p>
            <a:pPr marL="57150" indent="0">
              <a:buNone/>
            </a:pPr>
            <a:r>
              <a:rPr lang="en-US" dirty="0"/>
              <a:t>💻 Easy-to-use provider portal and </a:t>
            </a:r>
            <a:r>
              <a:rPr lang="en-US" i="1" dirty="0"/>
              <a:t>website</a:t>
            </a:r>
          </a:p>
          <a:p>
            <a:pPr marL="57150" indent="0">
              <a:buNone/>
            </a:pPr>
            <a:r>
              <a:rPr lang="en-US" i="1" dirty="0"/>
              <a:t>🔄 </a:t>
            </a:r>
            <a:r>
              <a:rPr lang="en-US" dirty="0"/>
              <a:t>Ongoing partnerships</a:t>
            </a:r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1C5DC-9C39-ED59-187B-19621762AB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7E3B80-89B4-04BD-06AC-AA80248CCEAF}"/>
              </a:ext>
            </a:extLst>
          </p:cNvPr>
          <p:cNvSpPr/>
          <p:nvPr/>
        </p:nvSpPr>
        <p:spPr>
          <a:xfrm>
            <a:off x="837570" y="4711252"/>
            <a:ext cx="4511670" cy="124149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4DDE69-F83D-0275-244E-BDE85A75ACF0}"/>
              </a:ext>
            </a:extLst>
          </p:cNvPr>
          <p:cNvSpPr txBox="1"/>
          <p:nvPr/>
        </p:nvSpPr>
        <p:spPr>
          <a:xfrm>
            <a:off x="914400" y="4837893"/>
            <a:ext cx="4434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Contact us today to set up an office visit!</a:t>
            </a:r>
          </a:p>
          <a:p>
            <a:r>
              <a:rPr lang="en-US"/>
              <a:t>Email: </a:t>
            </a:r>
            <a:r>
              <a:rPr lang="en-US">
                <a:hlinkClick r:id="rId2"/>
              </a:rPr>
              <a:t>provrelations@deltadentalia.com</a:t>
            </a:r>
            <a:endParaRPr lang="en-US"/>
          </a:p>
          <a:p>
            <a:r>
              <a:rPr lang="en-US"/>
              <a:t>Or email your representative, Amy or Ashley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58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5AC94-5C64-3E8B-5DCD-6A2696CAC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Credentialing Process and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D5C11-08BB-65BB-52A6-E4A6A34D0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Certified by the National Committee for Quality Assurance (NCQA) in credentialing</a:t>
            </a:r>
          </a:p>
          <a:p>
            <a:r>
              <a:rPr lang="en-US"/>
              <a:t>Focus on a positive provider experience with the least amount of administrative burden for your office</a:t>
            </a:r>
          </a:p>
          <a:p>
            <a:r>
              <a:rPr lang="en-US"/>
              <a:t>Current Delta Dental turnaround time for initial applications is 5 days</a:t>
            </a:r>
          </a:p>
          <a:p>
            <a:r>
              <a:rPr lang="en-US"/>
              <a:t>Work collaboratively with the Iowa Medicaid’s enrollment team to support providers through the IM enrollment process</a:t>
            </a:r>
          </a:p>
          <a:p>
            <a:pPr marL="5715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F8271-A842-9D70-1903-13038BE4A7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8F0F0B-3CD5-37FE-5F74-D7564503033D}"/>
              </a:ext>
            </a:extLst>
          </p:cNvPr>
          <p:cNvSpPr/>
          <p:nvPr/>
        </p:nvSpPr>
        <p:spPr>
          <a:xfrm>
            <a:off x="1664208" y="5018967"/>
            <a:ext cx="8467344" cy="539496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Email outline">
            <a:extLst>
              <a:ext uri="{FF2B5EF4-FFF2-40B4-BE49-F238E27FC236}">
                <a16:creationId xmlns:a16="http://schemas.microsoft.com/office/drawing/2014/main" id="{E923A5B2-18CD-B4EC-D26A-47EC0C7657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751970" y="5018967"/>
            <a:ext cx="565696" cy="5656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55A186-294F-1DA5-61BA-D01E8D114E64}"/>
              </a:ext>
            </a:extLst>
          </p:cNvPr>
          <p:cNvSpPr txBox="1"/>
          <p:nvPr/>
        </p:nvSpPr>
        <p:spPr>
          <a:xfrm>
            <a:off x="2317666" y="5002278"/>
            <a:ext cx="781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Contact: provrelations@deltadentalia.com</a:t>
            </a:r>
          </a:p>
        </p:txBody>
      </p:sp>
    </p:spTree>
    <p:extLst>
      <p:ext uri="{BB962C8B-B14F-4D97-AF65-F5344CB8AC3E}">
        <p14:creationId xmlns:p14="http://schemas.microsoft.com/office/powerpoint/2010/main" val="155056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75A66-31F5-614B-77C8-0BA61577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are Here to Help!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5BF3C-066E-736B-286D-E31CC06E1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299536"/>
            <a:ext cx="10919389" cy="4872663"/>
          </a:xfrm>
        </p:spPr>
        <p:txBody>
          <a:bodyPr/>
          <a:lstStyle/>
          <a:p>
            <a:pPr marL="57150" indent="0">
              <a:buNone/>
            </a:pPr>
            <a:r>
              <a:rPr lang="en-US">
                <a:solidFill>
                  <a:schemeClr val="tx1"/>
                </a:solidFill>
              </a:rPr>
              <a:t>Delta Dental Provider and Member Services are here to help you and your patients Monday through Friday from 7:30am to 6:00pm (CST)</a:t>
            </a:r>
          </a:p>
          <a:p>
            <a:pPr marL="57150" indent="0">
              <a:spcBef>
                <a:spcPts val="0"/>
              </a:spcBef>
              <a:buNone/>
            </a:pPr>
            <a:endParaRPr lang="en-US" u="sng">
              <a:solidFill>
                <a:schemeClr val="tx1"/>
              </a:solidFill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en-US" b="1" u="sng">
                <a:solidFill>
                  <a:schemeClr val="accent1"/>
                </a:solidFill>
              </a:rPr>
              <a:t>Providers</a:t>
            </a:r>
          </a:p>
          <a:p>
            <a:pPr marL="57150" indent="0">
              <a:buNone/>
            </a:pPr>
            <a:r>
              <a:rPr lang="en-US" b="1">
                <a:solidFill>
                  <a:schemeClr val="accent4"/>
                </a:solidFill>
              </a:rPr>
              <a:t>Phone: </a:t>
            </a:r>
            <a:r>
              <a:rPr lang="en-US"/>
              <a:t>888-472-1205	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en-US" b="1">
                <a:solidFill>
                  <a:schemeClr val="accent4"/>
                </a:solidFill>
              </a:rPr>
              <a:t>Email: </a:t>
            </a:r>
            <a:r>
              <a:rPr lang="en-US">
                <a:solidFill>
                  <a:schemeClr val="tx1"/>
                </a:solidFill>
              </a:rPr>
              <a:t>provrelations@deltadentalia.com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en-US" b="1">
                <a:solidFill>
                  <a:schemeClr val="accent4"/>
                </a:solidFill>
              </a:rPr>
              <a:t>Website: </a:t>
            </a:r>
            <a:r>
              <a:rPr lang="en-US">
                <a:solidFill>
                  <a:schemeClr val="tx1"/>
                </a:solidFill>
              </a:rPr>
              <a:t>deltadentalia.com/choice</a:t>
            </a:r>
          </a:p>
          <a:p>
            <a:pPr marL="57150" indent="0">
              <a:spcBef>
                <a:spcPts val="0"/>
              </a:spcBef>
              <a:buNone/>
            </a:pPr>
            <a:endParaRPr lang="en-US">
              <a:solidFill>
                <a:schemeClr val="tx1"/>
              </a:solidFill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en-US" b="1" u="sng">
                <a:solidFill>
                  <a:schemeClr val="accent1"/>
                </a:solidFill>
              </a:rPr>
              <a:t>Members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en-US" b="1" err="1">
                <a:solidFill>
                  <a:schemeClr val="accent4"/>
                </a:solidFill>
              </a:rPr>
              <a:t>Hawki</a:t>
            </a:r>
            <a:r>
              <a:rPr lang="en-US" b="1">
                <a:solidFill>
                  <a:schemeClr val="accent4"/>
                </a:solidFill>
              </a:rPr>
              <a:t> Phone: </a:t>
            </a:r>
            <a:r>
              <a:rPr lang="en-US">
                <a:solidFill>
                  <a:schemeClr val="tx1"/>
                </a:solidFill>
              </a:rPr>
              <a:t>800-544-0718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en-US" b="1">
                <a:solidFill>
                  <a:schemeClr val="accent4"/>
                </a:solidFill>
              </a:rPr>
              <a:t>DWP and DWP Kids Phone: </a:t>
            </a:r>
            <a:r>
              <a:rPr lang="en-US">
                <a:solidFill>
                  <a:schemeClr val="tx1"/>
                </a:solidFill>
              </a:rPr>
              <a:t>888-472-2793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en-US" b="1">
                <a:solidFill>
                  <a:schemeClr val="accent4"/>
                </a:solidFill>
              </a:rPr>
              <a:t>Website: </a:t>
            </a:r>
            <a:r>
              <a:rPr lang="en-US">
                <a:solidFill>
                  <a:schemeClr val="tx1"/>
                </a:solidFill>
              </a:rPr>
              <a:t>smileia.com</a:t>
            </a:r>
          </a:p>
          <a:p>
            <a:pPr marL="57150" indent="0">
              <a:buNone/>
            </a:pPr>
            <a:endParaRPr lang="en-US" u="sng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19A2F-0E78-76AE-7376-36B26480EA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583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DF1B1-61BF-94EA-5E2B-4D0DD9C03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B52C9BC-D3F9-569F-098F-2CE0A198290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A0EEE5F-6C0C-650B-2773-6F80B607B4C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B99C80B-FADA-1902-3289-B2E0DC50360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5423" y="567070"/>
              <a:ext cx="5656521" cy="54296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B68ECE0F-0BEC-E264-B693-EBF92623639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360" y="768473"/>
            <a:ext cx="6219674" cy="50723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DDE8AA-55E4-1CC8-C775-BAD5934741AD}"/>
              </a:ext>
            </a:extLst>
          </p:cNvPr>
          <p:cNvSpPr txBox="1"/>
          <p:nvPr/>
        </p:nvSpPr>
        <p:spPr>
          <a:xfrm>
            <a:off x="1144117" y="1582616"/>
            <a:ext cx="479351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chemeClr val="bg1"/>
                </a:solidFill>
              </a:rPr>
              <a:t>MISSION</a:t>
            </a:r>
            <a:br>
              <a:rPr lang="en-US" sz="4000">
                <a:solidFill>
                  <a:schemeClr val="bg1"/>
                </a:solidFill>
              </a:rPr>
            </a:br>
            <a:r>
              <a:rPr lang="en-US" sz="4000" b="1">
                <a:solidFill>
                  <a:schemeClr val="bg1"/>
                </a:solidFill>
              </a:rPr>
              <a:t>We are dedicated to improving the health and smiles of the people we serve.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15AABEE-AAE8-00E7-B047-31781A62EC1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6117" y="4892367"/>
            <a:ext cx="2679083" cy="3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62499"/>
      </p:ext>
    </p:extLst>
  </p:cSld>
  <p:clrMapOvr>
    <a:masterClrMapping/>
  </p:clrMapOvr>
</p:sld>
</file>

<file path=ppt/theme/theme1.xml><?xml version="1.0" encoding="utf-8"?>
<a:theme xmlns:a="http://schemas.openxmlformats.org/drawingml/2006/main" name="DDIA Template">
  <a:themeElements>
    <a:clrScheme name="Custom 2">
      <a:dk1>
        <a:sysClr val="windowText" lastClr="000000"/>
      </a:dk1>
      <a:lt1>
        <a:sysClr val="window" lastClr="FFFFFF"/>
      </a:lt1>
      <a:dk2>
        <a:srgbClr val="757070"/>
      </a:dk2>
      <a:lt2>
        <a:srgbClr val="D0CECE"/>
      </a:lt2>
      <a:accent1>
        <a:srgbClr val="2DB035"/>
      </a:accent1>
      <a:accent2>
        <a:srgbClr val="563D82"/>
      </a:accent2>
      <a:accent3>
        <a:srgbClr val="00AEC7"/>
      </a:accent3>
      <a:accent4>
        <a:srgbClr val="DC582A"/>
      </a:accent4>
      <a:accent5>
        <a:srgbClr val="81D086"/>
      </a:accent5>
      <a:accent6>
        <a:srgbClr val="CAEBCC"/>
      </a:accent6>
      <a:hlink>
        <a:srgbClr val="2DB035"/>
      </a:hlink>
      <a:folHlink>
        <a:srgbClr val="573D82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3F10A8CB53AA4D8B17FD5D47E3DA0C" ma:contentTypeVersion="19" ma:contentTypeDescription="Create a new document." ma:contentTypeScope="" ma:versionID="d9503cda0e151a5e784edb0316f3c3d0">
  <xsd:schema xmlns:xsd="http://www.w3.org/2001/XMLSchema" xmlns:xs="http://www.w3.org/2001/XMLSchema" xmlns:p="http://schemas.microsoft.com/office/2006/metadata/properties" xmlns:ns2="8d248379-6de2-40c6-8194-2418bd5bd833" xmlns:ns3="8ca2d786-1bb3-4708-9c89-d4c78c65c912" targetNamespace="http://schemas.microsoft.com/office/2006/metadata/properties" ma:root="true" ma:fieldsID="f6732eb5ff160ee11a822fbda11bf982" ns2:_="" ns3:_="">
    <xsd:import namespace="8d248379-6de2-40c6-8194-2418bd5bd833"/>
    <xsd:import namespace="8ca2d786-1bb3-4708-9c89-d4c78c65c9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248379-6de2-40c6-8194-2418bd5bd8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7e193ee-3006-4c7d-886a-cb94c0bb7a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a2d786-1bb3-4708-9c89-d4c78c65c91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38b5245-2487-41d5-b58b-589d3548c571}" ma:internalName="TaxCatchAll" ma:showField="CatchAllData" ma:web="8ca2d786-1bb3-4708-9c89-d4c78c65c9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248379-6de2-40c6-8194-2418bd5bd833">
      <Terms xmlns="http://schemas.microsoft.com/office/infopath/2007/PartnerControls"/>
    </lcf76f155ced4ddcb4097134ff3c332f>
    <TaxCatchAll xmlns="8ca2d786-1bb3-4708-9c89-d4c78c65c912" xsi:nil="true"/>
  </documentManagement>
</p:properties>
</file>

<file path=customXml/itemProps1.xml><?xml version="1.0" encoding="utf-8"?>
<ds:datastoreItem xmlns:ds="http://schemas.openxmlformats.org/officeDocument/2006/customXml" ds:itemID="{A4F0E715-A198-4A01-8F9E-795E2D0254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F33576-F3F7-46C1-B111-D0D503056F6B}"/>
</file>

<file path=customXml/itemProps3.xml><?xml version="1.0" encoding="utf-8"?>
<ds:datastoreItem xmlns:ds="http://schemas.openxmlformats.org/officeDocument/2006/customXml" ds:itemID="{C7B18266-7CFA-4211-BEA6-A8A13637C9A7}">
  <ds:schemaRefs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f20b6ec8-8b31-4277-8445-0f9cb7b4c7e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</TotalTime>
  <Words>324</Words>
  <Application>Microsoft Office PowerPoint</Application>
  <PresentationFormat>Widescreen</PresentationFormat>
  <Paragraphs>54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Courier New</vt:lpstr>
      <vt:lpstr>Wingdings</vt:lpstr>
      <vt:lpstr>DDIA Template</vt:lpstr>
      <vt:lpstr>PowerPoint Presentation</vt:lpstr>
      <vt:lpstr>Focusing on Healthy Iowans for 55 Years</vt:lpstr>
      <vt:lpstr>Meet the Provider Relations Team</vt:lpstr>
      <vt:lpstr>Provider Relations Contacts</vt:lpstr>
      <vt:lpstr>Here to Support Your Practice</vt:lpstr>
      <vt:lpstr>Credentialing Process and Help</vt:lpstr>
      <vt:lpstr>We are Here to Help!</vt:lpstr>
      <vt:lpstr>PowerPoint Presentation</vt:lpstr>
    </vt:vector>
  </TitlesOfParts>
  <Company>DDIA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Kara Devenney</dc:creator>
  <cp:lastModifiedBy>Gretchen Hageman</cp:lastModifiedBy>
  <cp:revision>7</cp:revision>
  <cp:lastPrinted>2019-04-11T14:36:51Z</cp:lastPrinted>
  <dcterms:created xsi:type="dcterms:W3CDTF">2019-01-30T19:23:04Z</dcterms:created>
  <dcterms:modified xsi:type="dcterms:W3CDTF">2026-05-19T21:52:36Z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0x010100343F10A8CB53AA4D8B17FD5D47E3DA0C</vt:lpwstr>
  </property>
  <property fmtid="{D5CDD505-2E9C-101B-9397-08002B2CF9AE}" pid="3" name="MediaServiceImageTags">
    <vt:lpwstr/>
  </property>
  <property fmtid="{D5CDD505-2E9C-101B-9397-08002B2CF9AE}" pid="4" name="MSIP_Label_7736d1c9-1f07-46ec-91a0-b5bcbe0e7e4b_Enabled">
    <vt:lpwstr>true</vt:lpwstr>
  </property>
  <property fmtid="{D5CDD505-2E9C-101B-9397-08002B2CF9AE}" pid="5" name="MSIP_Label_7736d1c9-1f07-46ec-91a0-b5bcbe0e7e4b_SetDate">
    <vt:lpwstr>2026-03-17T01:28:17Z</vt:lpwstr>
  </property>
  <property fmtid="{D5CDD505-2E9C-101B-9397-08002B2CF9AE}" pid="6" name="MSIP_Label_7736d1c9-1f07-46ec-91a0-b5bcbe0e7e4b_Method">
    <vt:lpwstr>Privileged</vt:lpwstr>
  </property>
  <property fmtid="{D5CDD505-2E9C-101B-9397-08002B2CF9AE}" pid="7" name="MSIP_Label_7736d1c9-1f07-46ec-91a0-b5bcbe0e7e4b_Name">
    <vt:lpwstr>Nonpublic Information</vt:lpwstr>
  </property>
  <property fmtid="{D5CDD505-2E9C-101B-9397-08002B2CF9AE}" pid="8" name="MSIP_Label_7736d1c9-1f07-46ec-91a0-b5bcbe0e7e4b_SiteId">
    <vt:lpwstr>1879bc87-7ade-440b-9758-942db31c168e</vt:lpwstr>
  </property>
  <property fmtid="{D5CDD505-2E9C-101B-9397-08002B2CF9AE}" pid="9" name="MSIP_Label_7736d1c9-1f07-46ec-91a0-b5bcbe0e7e4b_ActionId">
    <vt:lpwstr>17adca35-ba1f-447d-ae46-1926ad1553e2</vt:lpwstr>
  </property>
  <property fmtid="{D5CDD505-2E9C-101B-9397-08002B2CF9AE}" pid="10" name="MSIP_Label_7736d1c9-1f07-46ec-91a0-b5bcbe0e7e4b_ContentBits">
    <vt:lpwstr>0</vt:lpwstr>
  </property>
  <property fmtid="{D5CDD505-2E9C-101B-9397-08002B2CF9AE}" pid="11" name="MSIP_Label_7736d1c9-1f07-46ec-91a0-b5bcbe0e7e4b_Tag">
    <vt:lpwstr>10, 0, 1, 1</vt:lpwstr>
  </property>
</Properties>
</file>